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9" r:id="rId2"/>
    <p:sldId id="280" r:id="rId3"/>
    <p:sldId id="257" r:id="rId4"/>
    <p:sldId id="260" r:id="rId5"/>
    <p:sldId id="281" r:id="rId6"/>
    <p:sldId id="263" r:id="rId7"/>
    <p:sldId id="282" r:id="rId8"/>
    <p:sldId id="264" r:id="rId9"/>
    <p:sldId id="265" r:id="rId10"/>
    <p:sldId id="283" r:id="rId11"/>
    <p:sldId id="266" r:id="rId12"/>
    <p:sldId id="268" r:id="rId13"/>
    <p:sldId id="269" r:id="rId14"/>
    <p:sldId id="270" r:id="rId15"/>
    <p:sldId id="267" r:id="rId16"/>
    <p:sldId id="271" r:id="rId17"/>
    <p:sldId id="272" r:id="rId18"/>
    <p:sldId id="274" r:id="rId19"/>
    <p:sldId id="275" r:id="rId20"/>
    <p:sldId id="276" r:id="rId21"/>
    <p:sldId id="278" r:id="rId22"/>
    <p:sldId id="284" r:id="rId23"/>
  </p:sldIdLst>
  <p:sldSz cx="9144000" cy="6858000" type="screen4x3"/>
  <p:notesSz cx="7102475" cy="9388475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24" autoAdjust="0"/>
  </p:normalViewPr>
  <p:slideViewPr>
    <p:cSldViewPr>
      <p:cViewPr>
        <p:scale>
          <a:sx n="90" d="100"/>
          <a:sy n="90" d="100"/>
        </p:scale>
        <p:origin x="849" y="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06" cy="46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>
            <a:lvl1pPr defTabSz="941934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4850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240" y="4459847"/>
            <a:ext cx="5209997" cy="4223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169" y="0"/>
            <a:ext cx="3077306" cy="46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>
            <a:lvl1pPr algn="r" defTabSz="941934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9693"/>
            <a:ext cx="3077306" cy="46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b" anchorCtr="0" compatLnSpc="1">
            <a:prstTxWarp prst="textNoShape">
              <a:avLst/>
            </a:prstTxWarp>
          </a:bodyPr>
          <a:lstStyle>
            <a:lvl1pPr defTabSz="941934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169" y="8919693"/>
            <a:ext cx="3077306" cy="46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b" anchorCtr="0" compatLnSpc="1">
            <a:prstTxWarp prst="textNoShape">
              <a:avLst/>
            </a:prstTxWarp>
          </a:bodyPr>
          <a:lstStyle>
            <a:lvl1pPr algn="r" defTabSz="941934" eaLnBrk="0" hangingPunct="0">
              <a:defRPr sz="1200">
                <a:latin typeface="Times New Roman" pitchFamily="18" charset="0"/>
              </a:defRPr>
            </a:lvl1pPr>
          </a:lstStyle>
          <a:p>
            <a:fld id="{C5AD84BD-B57F-44ED-B432-012949432F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220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85800"/>
            <a:ext cx="51625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906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9242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311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291" y="685800"/>
            <a:ext cx="709530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245203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73938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80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0908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900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828800" y="65749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8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400">
          <a:solidFill>
            <a:schemeClr val="accent1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accent1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1515140" y="-685800"/>
            <a:ext cx="7086600" cy="1371600"/>
          </a:xfrm>
        </p:spPr>
        <p:txBody>
          <a:bodyPr/>
          <a:lstStyle/>
          <a:p>
            <a:r>
              <a:rPr lang="en-US" u="sng" dirty="0" smtClean="0"/>
              <a:t>Introduction</a:t>
            </a:r>
            <a:endParaRPr lang="en-US" u="sng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371600" y="609600"/>
            <a:ext cx="7086600" cy="5943600"/>
          </a:xfrm>
        </p:spPr>
        <p:txBody>
          <a:bodyPr/>
          <a:lstStyle/>
          <a:p>
            <a:r>
              <a:rPr lang="en-US" sz="2200" dirty="0" smtClean="0"/>
              <a:t>Good Morning!! I’m delighted to be here today and appreciate the opportunity to be surrounded so many bright, energetic and good looking people. 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I would like to mention that if at any point in the next 30-40 minutes you feel compelled to give a standing ovation, you should feel free to do  so as it will accomplish two things;</a:t>
            </a:r>
            <a:br>
              <a:rPr lang="en-US" sz="2200" dirty="0" smtClean="0"/>
            </a:br>
            <a:r>
              <a:rPr lang="en-US" sz="2200" dirty="0" smtClean="0"/>
              <a:t>1) It will make me feel good even if it’s not sincere, and</a:t>
            </a:r>
            <a:br>
              <a:rPr lang="en-US" sz="2200" dirty="0" smtClean="0"/>
            </a:br>
            <a:r>
              <a:rPr lang="en-US" sz="2200" dirty="0" smtClean="0"/>
              <a:t>2) It will give you the opportunity to stretch your legs and straighten out your undergarments without your neighbors noticing. So, in essence you bright, energetic and good looking people, it’s a WIN/WIN</a:t>
            </a:r>
            <a:br>
              <a:rPr lang="en-US" sz="2200" dirty="0" smtClean="0"/>
            </a:br>
            <a:endParaRPr lang="en-US" sz="2200" dirty="0"/>
          </a:p>
          <a:p>
            <a:r>
              <a:rPr lang="en-US" sz="2200" dirty="0" smtClean="0"/>
              <a:t>All of you are risk takers, entrepreneurs, DOERS, so I am certainly not here to tell you how to be successful!! However, the value add I hope to bring to you this morning is in regard to your thinking on determined disruption and the positive impact that can have on your businesses when engaged in regularly </a:t>
            </a:r>
            <a:br>
              <a:rPr lang="en-US" sz="2200" dirty="0" smtClean="0"/>
            </a:br>
            <a:endParaRPr lang="en-US" sz="2200" dirty="0" smtClean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086600" cy="838200"/>
          </a:xfrm>
        </p:spPr>
        <p:txBody>
          <a:bodyPr/>
          <a:lstStyle/>
          <a:p>
            <a:r>
              <a:rPr lang="en-US" u="sng" dirty="0" smtClean="0"/>
              <a:t>Brand Tribes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086600" cy="5257800"/>
          </a:xfrm>
        </p:spPr>
        <p:txBody>
          <a:bodyPr/>
          <a:lstStyle/>
          <a:p>
            <a:r>
              <a:rPr lang="en-US" dirty="0"/>
              <a:t>It’s </a:t>
            </a:r>
            <a:r>
              <a:rPr lang="en-US" dirty="0" smtClean="0"/>
              <a:t>no longer about </a:t>
            </a:r>
            <a:r>
              <a:rPr lang="en-US" dirty="0"/>
              <a:t>customer acquisition but rather building </a:t>
            </a:r>
            <a:r>
              <a:rPr lang="en-US" dirty="0" smtClean="0"/>
              <a:t>tribes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Seth </a:t>
            </a:r>
            <a:r>
              <a:rPr lang="en-US" dirty="0"/>
              <a:t>Godin has tremendous insight on this concept, how it works and </a:t>
            </a:r>
            <a:r>
              <a:rPr lang="en-US" dirty="0" smtClean="0"/>
              <a:t>why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/>
              <a:t>Rather than look for one market of a million, look for a million markets of one.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don’t follow Seth, I’d highly recommend you read his daily blog and books and watch some </a:t>
            </a:r>
            <a:r>
              <a:rPr lang="en-US" dirty="0" smtClean="0"/>
              <a:t>of </a:t>
            </a:r>
            <a:r>
              <a:rPr lang="en-US" dirty="0"/>
              <a:t>his </a:t>
            </a:r>
            <a:r>
              <a:rPr lang="en-US" dirty="0" smtClean="0"/>
              <a:t>videos. I saw him live in March of 2013 and it was a game changer for how I viewed consumers and how we market to them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814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4800"/>
            <a:ext cx="7086600" cy="762000"/>
          </a:xfrm>
        </p:spPr>
        <p:txBody>
          <a:bodyPr/>
          <a:lstStyle/>
          <a:p>
            <a:r>
              <a:rPr lang="en-US" dirty="0" smtClean="0"/>
              <a:t>Friction vs Frictionless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43000"/>
            <a:ext cx="7788349" cy="5486400"/>
          </a:xfrm>
        </p:spPr>
        <p:txBody>
          <a:bodyPr/>
          <a:lstStyle/>
          <a:p>
            <a:r>
              <a:rPr lang="en-US" dirty="0" smtClean="0"/>
              <a:t>The difference between the way things are and the way they should be (Jeff Rosenblum, FRICTION        Passion Brands in the Age of Disruption)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do we ultimately find a way to enter our customer’s life and make it better, easier and more meaningful?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 there a way to reposition our businesses in the flow of our customer’s life? </a:t>
            </a:r>
            <a:br>
              <a:rPr lang="en-US" dirty="0" smtClean="0"/>
            </a:br>
            <a:r>
              <a:rPr lang="en-US" dirty="0" smtClean="0"/>
              <a:t>(Nike, Nordstrom’s stories)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2525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4800"/>
            <a:ext cx="7086600" cy="762000"/>
          </a:xfrm>
        </p:spPr>
        <p:txBody>
          <a:bodyPr/>
          <a:lstStyle/>
          <a:p>
            <a:r>
              <a:rPr lang="en-US" dirty="0" smtClean="0"/>
              <a:t>Friction vs Frictionless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43000"/>
            <a:ext cx="7788349" cy="5486400"/>
          </a:xfrm>
        </p:spPr>
        <p:txBody>
          <a:bodyPr/>
          <a:lstStyle/>
          <a:p>
            <a:r>
              <a:rPr lang="en-US" sz="2200" dirty="0" smtClean="0"/>
              <a:t>Uber example </a:t>
            </a:r>
          </a:p>
          <a:p>
            <a:pPr lvl="1"/>
            <a:r>
              <a:rPr lang="en-US" sz="2200" dirty="0" smtClean="0"/>
              <a:t>Pain points – finding a cab quickly, payment</a:t>
            </a:r>
          </a:p>
          <a:p>
            <a:pPr lvl="1"/>
            <a:r>
              <a:rPr lang="en-US" sz="2200" dirty="0" smtClean="0"/>
              <a:t>Uber removes this friction through their app</a:t>
            </a:r>
          </a:p>
          <a:p>
            <a:pPr lvl="1"/>
            <a:r>
              <a:rPr lang="en-US" sz="2200" dirty="0" smtClean="0"/>
              <a:t>Adds value through safe, reliable easy rides</a:t>
            </a:r>
          </a:p>
          <a:p>
            <a:pPr lvl="1"/>
            <a:r>
              <a:rPr lang="en-US" sz="2200" dirty="0" smtClean="0"/>
              <a:t>The five star two way rating makes it a pleasant experience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Important to remove everyday friction such as packaging hassles and  speed of shipping</a:t>
            </a:r>
          </a:p>
          <a:p>
            <a:pPr lvl="1"/>
            <a:r>
              <a:rPr lang="en-US" sz="2200" dirty="0" smtClean="0"/>
              <a:t>Which is why frustration free packaging is so important to amazon. They know </a:t>
            </a:r>
            <a:r>
              <a:rPr lang="en-US" sz="2200" b="1" dirty="0" smtClean="0"/>
              <a:t>Simple &amp; Easy </a:t>
            </a:r>
            <a:r>
              <a:rPr lang="en-US" sz="2200" dirty="0" smtClean="0"/>
              <a:t>win more often than any other way</a:t>
            </a:r>
          </a:p>
          <a:p>
            <a:pPr lvl="1"/>
            <a:r>
              <a:rPr lang="en-US" sz="2200" dirty="0" smtClean="0"/>
              <a:t>Wasted time is a value destroyer (calling your cable provider or health insurer examples of the 30 minute recording loop)</a:t>
            </a:r>
          </a:p>
          <a:p>
            <a:pPr lvl="1"/>
            <a:r>
              <a:rPr lang="en-US" sz="2200" dirty="0" smtClean="0"/>
              <a:t>Time is more valuable than we think. Saving time is just as good as saving money. Just as Doug McMillon of Walmart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8653614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2400"/>
            <a:ext cx="7086600" cy="762000"/>
          </a:xfrm>
        </p:spPr>
        <p:txBody>
          <a:bodyPr/>
          <a:lstStyle/>
          <a:p>
            <a:r>
              <a:rPr lang="en-US" dirty="0" smtClean="0"/>
              <a:t>Amazon Removes Friction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47800"/>
            <a:ext cx="7788349" cy="54864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veryone who buys products online does it in order to  remove friction from their life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is the primary (no pun intended) reason for Amazon’s success;</a:t>
            </a:r>
          </a:p>
          <a:p>
            <a:pPr lvl="1"/>
            <a:r>
              <a:rPr lang="en-US" dirty="0" smtClean="0"/>
              <a:t>They save people time while removing huge amounts of friction</a:t>
            </a:r>
          </a:p>
          <a:p>
            <a:pPr lvl="1"/>
            <a:r>
              <a:rPr lang="en-US" dirty="0" smtClean="0"/>
              <a:t>Are the other things like selection</a:t>
            </a:r>
            <a:r>
              <a:rPr lang="en-US" dirty="0"/>
              <a:t> </a:t>
            </a:r>
            <a:r>
              <a:rPr lang="en-US" dirty="0" smtClean="0"/>
              <a:t>&amp; pricing important? Of course! But, they come after saving them time and creating a frictionless experience, not before  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4496179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2400"/>
            <a:ext cx="7086600" cy="762000"/>
          </a:xfrm>
        </p:spPr>
        <p:txBody>
          <a:bodyPr/>
          <a:lstStyle/>
          <a:p>
            <a:r>
              <a:rPr lang="en-US" dirty="0" smtClean="0"/>
              <a:t>Friction vs Frictionless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757" y="1143000"/>
            <a:ext cx="7788349" cy="5486400"/>
          </a:xfrm>
        </p:spPr>
        <p:txBody>
          <a:bodyPr/>
          <a:lstStyle/>
          <a:p>
            <a:r>
              <a:rPr lang="en-US" dirty="0"/>
              <a:t>It only takes a little friction for customers to begin casting the net of complaints to their entire social </a:t>
            </a:r>
            <a:r>
              <a:rPr lang="en-US" dirty="0" smtClean="0"/>
              <a:t>network, which can lead to disruption on a scale unthought-of just a few short years ago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Friction </a:t>
            </a:r>
            <a:r>
              <a:rPr lang="en-US" dirty="0"/>
              <a:t>is what </a:t>
            </a:r>
            <a:r>
              <a:rPr lang="en-US" dirty="0" smtClean="0"/>
              <a:t>has led customers to the “cord cutting phenomena” with the old cable TV model, making once unpenetrable brands like ESPN vulnerable</a:t>
            </a:r>
          </a:p>
          <a:p>
            <a:pPr lvl="1"/>
            <a:r>
              <a:rPr lang="en-US" sz="1800" dirty="0" smtClean="0"/>
              <a:t>10M cable subscribers lost from 2012 through 2017</a:t>
            </a:r>
          </a:p>
          <a:p>
            <a:pPr lvl="1"/>
            <a:r>
              <a:rPr lang="en-US" sz="1800" dirty="0" smtClean="0"/>
              <a:t>U.S. Cable and Satellite TV lost 3.5M subscribers in 2017</a:t>
            </a:r>
          </a:p>
          <a:p>
            <a:pPr lvl="1"/>
            <a:r>
              <a:rPr lang="en-US" sz="1800" dirty="0" smtClean="0"/>
              <a:t>87.6% of all U.S. Households subscribed to cable in 2013 </a:t>
            </a:r>
          </a:p>
          <a:p>
            <a:pPr lvl="1"/>
            <a:r>
              <a:rPr lang="en-US" sz="1800" dirty="0" smtClean="0"/>
              <a:t>That number is projected to drop to 66.7% by 2023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1955437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33670"/>
            <a:ext cx="7086600" cy="1100470"/>
          </a:xfrm>
        </p:spPr>
        <p:txBody>
          <a:bodyPr/>
          <a:lstStyle/>
          <a:p>
            <a:r>
              <a:rPr lang="en-US" dirty="0" smtClean="0"/>
              <a:t>Advertising Models – Old vs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086600" cy="5486400"/>
          </a:xfrm>
        </p:spPr>
        <p:txBody>
          <a:bodyPr/>
          <a:lstStyle/>
          <a:p>
            <a:r>
              <a:rPr lang="en-US" dirty="0" smtClean="0"/>
              <a:t>Old Way = Built on Reach, How many How often</a:t>
            </a:r>
          </a:p>
          <a:p>
            <a:r>
              <a:rPr lang="en-US" dirty="0" smtClean="0"/>
              <a:t>New Way = personalized empathy that connects meaning with value</a:t>
            </a:r>
          </a:p>
          <a:p>
            <a:pPr lvl="1"/>
            <a:r>
              <a:rPr lang="en-US" dirty="0" smtClean="0"/>
              <a:t>Moves from a transactional relationship…..</a:t>
            </a:r>
          </a:p>
          <a:p>
            <a:pPr lvl="1"/>
            <a:r>
              <a:rPr lang="en-US" dirty="0" smtClean="0"/>
              <a:t>To emotional connectivity / You truly care about me</a:t>
            </a:r>
          </a:p>
          <a:p>
            <a:pPr lvl="1"/>
            <a:r>
              <a:rPr lang="en-US" dirty="0" smtClean="0"/>
              <a:t>Creates true loyalty and brand evangelists, almost irrationally at times</a:t>
            </a:r>
          </a:p>
          <a:p>
            <a:pPr lvl="2"/>
            <a:r>
              <a:rPr lang="en-US" dirty="0" smtClean="0"/>
              <a:t>Jessica Alba’s The Honest Company at $250M in annual sales on 20 products</a:t>
            </a:r>
          </a:p>
          <a:p>
            <a:pPr lvl="2"/>
            <a:r>
              <a:rPr lang="en-US" dirty="0" smtClean="0"/>
              <a:t>Apple’s $1,000 price tag on iPhone X</a:t>
            </a:r>
          </a:p>
          <a:p>
            <a:pPr lvl="2"/>
            <a:r>
              <a:rPr lang="en-US" dirty="0" smtClean="0"/>
              <a:t>How about $1,300 for a Yeti cooler (The Tundra 350)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4659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814" y="228600"/>
            <a:ext cx="7391400" cy="838200"/>
          </a:xfrm>
        </p:spPr>
        <p:txBody>
          <a:bodyPr/>
          <a:lstStyle/>
          <a:p>
            <a:r>
              <a:rPr lang="en-US" dirty="0" smtClean="0"/>
              <a:t>Power Shift in Favor of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214" y="1371600"/>
            <a:ext cx="7086600" cy="5867400"/>
          </a:xfrm>
        </p:spPr>
        <p:txBody>
          <a:bodyPr/>
          <a:lstStyle/>
          <a:p>
            <a:r>
              <a:rPr lang="en-US" dirty="0" smtClean="0"/>
              <a:t>First became visible with Google</a:t>
            </a:r>
          </a:p>
          <a:p>
            <a:pPr lvl="1"/>
            <a:r>
              <a:rPr lang="en-US" dirty="0" smtClean="0"/>
              <a:t>Search engines put the power in the hands of the consumers who have specific questions or needs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It’s now an “on demand” world particularly with content (movies, music, videos and search) and now voice is going to take that to the next level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changes everything on how we engage with consumers who no longer want to be interrupted with direct mail or traditional network advertising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2092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467600" cy="762000"/>
          </a:xfrm>
        </p:spPr>
        <p:txBody>
          <a:bodyPr/>
          <a:lstStyle/>
          <a:p>
            <a:r>
              <a:rPr lang="en-US" sz="3600" dirty="0" smtClean="0"/>
              <a:t>Personalized Messaging &amp; Expectations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7086600" cy="5562600"/>
          </a:xfrm>
        </p:spPr>
        <p:txBody>
          <a:bodyPr/>
          <a:lstStyle/>
          <a:p>
            <a:r>
              <a:rPr lang="en-US" sz="2400" dirty="0" smtClean="0"/>
              <a:t>Today it’s more expensive to meet the increased expectations of consumers than yesterday’s mass marketing efforts fulfilled by big box distribution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This new level of expectation requires better technology, better data,  better use of the data, better user-experience </a:t>
            </a:r>
            <a:r>
              <a:rPr lang="en-US" sz="2400" dirty="0"/>
              <a:t>i</a:t>
            </a:r>
            <a:r>
              <a:rPr lang="en-US" sz="2400" dirty="0" smtClean="0"/>
              <a:t>n our interactions with consumers and a better supply chain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And the bar just continues to  move higher. It will never be lower than it is today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434071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4935"/>
            <a:ext cx="7086600" cy="533400"/>
          </a:xfrm>
        </p:spPr>
        <p:txBody>
          <a:bodyPr/>
          <a:lstStyle/>
          <a:p>
            <a:r>
              <a:rPr lang="en-US" dirty="0" smtClean="0"/>
              <a:t>Give Yourself Time to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65298"/>
            <a:ext cx="7086600" cy="6019800"/>
          </a:xfrm>
        </p:spPr>
        <p:txBody>
          <a:bodyPr/>
          <a:lstStyle/>
          <a:p>
            <a:r>
              <a:rPr lang="en-US" sz="2400" dirty="0" smtClean="0"/>
              <a:t>Meaning “think time” needs to be on your calendar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The costs are too high to say we’re too busy to carve out dedicated time to think creatively or to think big 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We spend much more time on “annual reviews and work from home policies” than we do on creative thinking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In a disruptive environment, we can’t allow our default to be trying harder with what used to work well in our legacy models. </a:t>
            </a:r>
          </a:p>
          <a:p>
            <a:endParaRPr lang="en-US" sz="2400" dirty="0" smtClean="0"/>
          </a:p>
          <a:p>
            <a:r>
              <a:rPr lang="en-US" sz="2400" dirty="0" smtClean="0"/>
              <a:t>The internet is still only in the first inning of disruptive development. We tend to think we’ve weathered the storm of disruption. This is only the beginning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7437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4953000" cy="609600"/>
          </a:xfrm>
        </p:spPr>
        <p:txBody>
          <a:bodyPr/>
          <a:lstStyle/>
          <a:p>
            <a:pPr algn="ctr"/>
            <a:r>
              <a:rPr lang="en-US" sz="3600" u="sng" dirty="0" smtClean="0"/>
              <a:t>Research &amp; Development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814" y="914400"/>
            <a:ext cx="7086600" cy="3505200"/>
          </a:xfrm>
        </p:spPr>
        <p:txBody>
          <a:bodyPr/>
          <a:lstStyle/>
          <a:p>
            <a:r>
              <a:rPr lang="en-US" sz="2400" dirty="0" smtClean="0"/>
              <a:t>Most consumer brands spend 1-2% on R&amp;D while the best tech companies spend 15% or 5x the consumer category spend</a:t>
            </a:r>
            <a:br>
              <a:rPr lang="en-US" sz="2400" dirty="0" smtClean="0"/>
            </a:br>
            <a:r>
              <a:rPr lang="en-US" sz="2400" dirty="0" smtClean="0"/>
              <a:t> </a:t>
            </a:r>
          </a:p>
          <a:p>
            <a:r>
              <a:rPr lang="en-US" sz="2400" dirty="0" smtClean="0"/>
              <a:t>Consequently, the tech companies know the consumer better and more intimately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Most brands are spending 75% of their time with their top 5-10 customers because they are so big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But, that could mean 75% of your time is spent on haggling over price and allowances; Important but not disruptive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What if we inverted that and spent 75% of our time on disruption ideas or DTC efforts?</a:t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4815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086600" cy="914400"/>
          </a:xfrm>
        </p:spPr>
        <p:txBody>
          <a:bodyPr/>
          <a:lstStyle/>
          <a:p>
            <a:r>
              <a:rPr lang="en-US" dirty="0" smtClean="0"/>
              <a:t>Tyranny of the Urgent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17181"/>
            <a:ext cx="7086600" cy="3505200"/>
          </a:xfrm>
        </p:spPr>
        <p:txBody>
          <a:bodyPr/>
          <a:lstStyle/>
          <a:p>
            <a:r>
              <a:rPr lang="en-US" dirty="0"/>
              <a:t>We’re all victimized by “Tyranny of the Urgent”. Tell the </a:t>
            </a:r>
            <a:r>
              <a:rPr lang="en-US" dirty="0" smtClean="0"/>
              <a:t>story of the family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next 100 years of change will be the equivalent of 22,000 years based on the previous rates of change 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Today is </a:t>
            </a:r>
            <a:r>
              <a:rPr lang="en-US" b="1" dirty="0"/>
              <a:t>as slow as it’s ever going to </a:t>
            </a:r>
            <a:r>
              <a:rPr lang="en-US" b="1" dirty="0" smtClean="0"/>
              <a:t>be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The latest </a:t>
            </a:r>
            <a:r>
              <a:rPr lang="en-US" dirty="0"/>
              <a:t>WSJ poll results on preschooler's biggest </a:t>
            </a:r>
            <a:r>
              <a:rPr lang="en-US" dirty="0" smtClean="0"/>
              <a:t>complaints shows #1 </a:t>
            </a:r>
            <a:r>
              <a:rPr lang="en-US" dirty="0"/>
              <a:t>is that they really miss the good old days</a:t>
            </a:r>
            <a:r>
              <a:rPr lang="en-US" dirty="0" smtClean="0"/>
              <a:t>!!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2173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086600" cy="685800"/>
          </a:xfrm>
        </p:spPr>
        <p:txBody>
          <a:bodyPr/>
          <a:lstStyle/>
          <a:p>
            <a:r>
              <a:rPr lang="en-US" dirty="0" smtClean="0"/>
              <a:t>Use Your Time Wisely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086600" cy="5562600"/>
          </a:xfrm>
        </p:spPr>
        <p:txBody>
          <a:bodyPr/>
          <a:lstStyle/>
          <a:p>
            <a:r>
              <a:rPr lang="en-US" sz="2400" dirty="0" smtClean="0"/>
              <a:t>Spend time learning things you don’t understand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Actively listen to young leaders (and consumers) and be more open to new ideas and new thinking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Gather disruption props and put them on display around the company</a:t>
            </a:r>
            <a:r>
              <a:rPr lang="en-US" sz="2400" dirty="0"/>
              <a:t> </a:t>
            </a:r>
            <a:r>
              <a:rPr lang="en-US" sz="2400" dirty="0" smtClean="0"/>
              <a:t>like the first iPod, a non smart cell phone, a DVD player, a check book a Blockbuster video case!! Relevant to irrelevant in a Nano second!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212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086600" cy="685800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Chicken &amp; The Pig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086600" cy="5029200"/>
          </a:xfrm>
        </p:spPr>
        <p:txBody>
          <a:bodyPr/>
          <a:lstStyle/>
          <a:p>
            <a:r>
              <a:rPr lang="en-US" sz="2400" dirty="0" smtClean="0"/>
              <a:t>Tell the Story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Determined Disruption needs to be everyone’s job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For some it will be a contribution</a:t>
            </a:r>
          </a:p>
          <a:p>
            <a:pPr lvl="1"/>
            <a:r>
              <a:rPr lang="en-US" dirty="0" smtClean="0"/>
              <a:t>Totally bought in but it’s not their primary focus</a:t>
            </a:r>
            <a:br>
              <a:rPr lang="en-US" dirty="0" smtClean="0"/>
            </a:br>
            <a:endParaRPr lang="en-US" dirty="0" smtClean="0"/>
          </a:p>
          <a:p>
            <a:r>
              <a:rPr lang="en-US" sz="2400" dirty="0" smtClean="0"/>
              <a:t>For others it will be a total commitment</a:t>
            </a:r>
          </a:p>
          <a:p>
            <a:pPr lvl="1"/>
            <a:r>
              <a:rPr lang="en-US" dirty="0" smtClean="0"/>
              <a:t>They “own” making it a reality inside your organization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9423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86600" cy="685800"/>
          </a:xfrm>
        </p:spPr>
        <p:txBody>
          <a:bodyPr/>
          <a:lstStyle/>
          <a:p>
            <a:r>
              <a:rPr lang="en-US" dirty="0" smtClean="0"/>
              <a:t>Roller Coaster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7086600" cy="4724400"/>
          </a:xfrm>
        </p:spPr>
        <p:txBody>
          <a:bodyPr/>
          <a:lstStyle/>
          <a:p>
            <a:r>
              <a:rPr lang="en-US" dirty="0" smtClean="0"/>
              <a:t>Have a blast or hang on for dear life. But, whichever one it is, be a Determined Disruptor!!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Because,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either disrupt or get disrupted. When disrupted we are forced to react to something that has already happened; we’re stuck playing </a:t>
            </a:r>
            <a:r>
              <a:rPr lang="en-US" dirty="0" smtClean="0"/>
              <a:t>defense. When </a:t>
            </a:r>
            <a:r>
              <a:rPr lang="en-US" dirty="0"/>
              <a:t>we’re the ones disrupting we gain some control </a:t>
            </a:r>
            <a:r>
              <a:rPr lang="en-US" dirty="0" smtClean="0"/>
              <a:t>over the </a:t>
            </a:r>
            <a:r>
              <a:rPr lang="en-US" dirty="0"/>
              <a:t>path we take and when we take it. We start playing </a:t>
            </a:r>
            <a:r>
              <a:rPr lang="en-US" dirty="0" smtClean="0"/>
              <a:t>offense and that’s generally a lot more fun.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26982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09600"/>
          </a:xfrm>
        </p:spPr>
        <p:txBody>
          <a:bodyPr/>
          <a:lstStyle/>
          <a:p>
            <a:pPr algn="ctr"/>
            <a:r>
              <a:rPr lang="en-US" u="sng" dirty="0" smtClean="0"/>
              <a:t>Journey of Innovation to Disruption</a:t>
            </a:r>
            <a:endParaRPr lang="en-US" u="sng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16912" y="838200"/>
            <a:ext cx="7086600" cy="5715000"/>
          </a:xfrm>
        </p:spPr>
        <p:txBody>
          <a:bodyPr/>
          <a:lstStyle/>
          <a:p>
            <a:r>
              <a:rPr lang="en-US" sz="2400" dirty="0" smtClean="0"/>
              <a:t>Determined; resolute; staunch; decided; resolved</a:t>
            </a:r>
          </a:p>
          <a:p>
            <a:r>
              <a:rPr lang="en-US" sz="2400" dirty="0" smtClean="0"/>
              <a:t>Disruption; a radical change in an industry, business strategy, etc., especially involving the introduction of a new product or service that creates a new market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The Innovation to Disruption journey; doing the same things better to doing new things, to doing new things in a way that make the old things obsolete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Marketplace Reality; Disrupt or be Disrupted.</a:t>
            </a:r>
          </a:p>
          <a:p>
            <a:pPr lvl="1"/>
            <a:r>
              <a:rPr lang="en-US" dirty="0" smtClean="0"/>
              <a:t>There is no middle ground</a:t>
            </a:r>
          </a:p>
          <a:p>
            <a:pPr lvl="1"/>
            <a:r>
              <a:rPr lang="en-US" dirty="0" smtClean="0"/>
              <a:t>It’s already happening whether we admit it or not</a:t>
            </a:r>
          </a:p>
          <a:p>
            <a:pPr lvl="1"/>
            <a:r>
              <a:rPr lang="en-US" dirty="0" smtClean="0"/>
              <a:t>Disruption is about playing offense not just defense  </a:t>
            </a:r>
            <a:r>
              <a:rPr lang="en-US" dirty="0" smtClean="0">
                <a:solidFill>
                  <a:srgbClr val="FF0000"/>
                </a:solidFill>
              </a:rPr>
              <a:t>(Rometty ‘18 interview WEF incumbent disruptors)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1507375" y="152400"/>
            <a:ext cx="7086600" cy="762000"/>
          </a:xfrm>
        </p:spPr>
        <p:txBody>
          <a:bodyPr/>
          <a:lstStyle/>
          <a:p>
            <a:r>
              <a:rPr lang="en-US" u="sng" dirty="0" smtClean="0"/>
              <a:t>New Generation of Leaders </a:t>
            </a:r>
            <a:endParaRPr lang="en-US" u="sng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371600" y="1366284"/>
            <a:ext cx="7086600" cy="5486400"/>
          </a:xfrm>
        </p:spPr>
        <p:txBody>
          <a:bodyPr/>
          <a:lstStyle/>
          <a:p>
            <a:r>
              <a:rPr lang="en-US" dirty="0" smtClean="0"/>
              <a:t>Change is defining the new generation of leaders</a:t>
            </a:r>
            <a:br>
              <a:rPr lang="en-US" dirty="0" smtClean="0"/>
            </a:br>
            <a:r>
              <a:rPr lang="en-US" dirty="0" smtClean="0"/>
              <a:t>They are; </a:t>
            </a:r>
            <a:br>
              <a:rPr lang="en-US" dirty="0" smtClean="0"/>
            </a:br>
            <a:r>
              <a:rPr lang="en-US" dirty="0" smtClean="0"/>
              <a:t>younger</a:t>
            </a:r>
            <a:br>
              <a:rPr lang="en-US" dirty="0" smtClean="0"/>
            </a:br>
            <a:r>
              <a:rPr lang="en-US" dirty="0" smtClean="0"/>
              <a:t>bolder </a:t>
            </a:r>
            <a:br>
              <a:rPr lang="en-US" dirty="0" smtClean="0"/>
            </a:br>
            <a:r>
              <a:rPr lang="en-US" dirty="0" smtClean="0"/>
              <a:t>digital natives </a:t>
            </a:r>
            <a:br>
              <a:rPr lang="en-US" dirty="0" smtClean="0"/>
            </a:br>
            <a:r>
              <a:rPr lang="en-US" dirty="0" smtClean="0"/>
              <a:t>and think more about possibilities than restrictions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086600" cy="609600"/>
          </a:xfrm>
        </p:spPr>
        <p:txBody>
          <a:bodyPr/>
          <a:lstStyle/>
          <a:p>
            <a:r>
              <a:rPr lang="en-US" dirty="0" smtClean="0"/>
              <a:t>Pave The 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Leaders &amp; Influencers, the job is to pave the path forward </a:t>
            </a:r>
            <a:r>
              <a:rPr lang="en-US" dirty="0" smtClean="0"/>
              <a:t>into the new realities of the marketplace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path forward won’t be conventional or </a:t>
            </a:r>
            <a:r>
              <a:rPr lang="en-US" dirty="0" smtClean="0"/>
              <a:t>easy, but we </a:t>
            </a:r>
            <a:r>
              <a:rPr lang="en-US" dirty="0"/>
              <a:t>can’t fear change because it’s different or </a:t>
            </a:r>
            <a:r>
              <a:rPr lang="en-US" dirty="0" smtClean="0"/>
              <a:t>hard. If the “settlers” let different and hard get in the way the western most boundary of the United States would be St. Louis!!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3277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7374775" cy="762000"/>
          </a:xfrm>
        </p:spPr>
        <p:txBody>
          <a:bodyPr/>
          <a:lstStyle/>
          <a:p>
            <a:r>
              <a:rPr lang="en-US" u="sng" dirty="0" smtClean="0"/>
              <a:t>Boldness &amp; Disruption </a:t>
            </a:r>
            <a:endParaRPr lang="en-US" u="sng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19200" y="1143000"/>
            <a:ext cx="7086600" cy="5486400"/>
          </a:xfrm>
        </p:spPr>
        <p:txBody>
          <a:bodyPr/>
          <a:lstStyle/>
          <a:p>
            <a:r>
              <a:rPr lang="en-US" dirty="0"/>
              <a:t>Boldness &amp; disruption is what is valued and recognized most because we </a:t>
            </a:r>
            <a:r>
              <a:rPr lang="en-US" dirty="0" smtClean="0"/>
              <a:t>can’t do </a:t>
            </a:r>
            <a:r>
              <a:rPr lang="en-US" dirty="0"/>
              <a:t>the same things from muscle memory and expect different </a:t>
            </a:r>
            <a:r>
              <a:rPr lang="en-US" dirty="0" smtClean="0"/>
              <a:t>results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Bold in that the new idea may be contrarian or even risky but, necessary.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Disruptive in that it comes from a POV that is different than the established norm. It may not be right but then again it might be. FAIL as FAST and intelligently as possible. Ron Johnson example.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207077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086600" cy="762000"/>
          </a:xfrm>
        </p:spPr>
        <p:txBody>
          <a:bodyPr/>
          <a:lstStyle/>
          <a:p>
            <a:r>
              <a:rPr lang="en-US" dirty="0" smtClean="0"/>
              <a:t>Stephen Covey Quote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05000"/>
            <a:ext cx="7086600" cy="3505200"/>
          </a:xfrm>
        </p:spPr>
        <p:txBody>
          <a:bodyPr/>
          <a:lstStyle/>
          <a:p>
            <a:r>
              <a:rPr lang="en-US" dirty="0"/>
              <a:t>Stephen Covey Quote: “In order to achieve things you’ve never achieved before you need to start doing things you’ve never done before”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This can only be done purposefully and intentionally.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034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86600" cy="914400"/>
          </a:xfrm>
        </p:spPr>
        <p:txBody>
          <a:bodyPr/>
          <a:lstStyle/>
          <a:p>
            <a:r>
              <a:rPr lang="en-US" dirty="0" smtClean="0"/>
              <a:t>Transition of business </a:t>
            </a:r>
            <a:r>
              <a:rPr lang="en-US" dirty="0"/>
              <a:t>&amp;</a:t>
            </a:r>
            <a:r>
              <a:rPr lang="en-US" dirty="0" smtClean="0"/>
              <a:t> brands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086600" cy="3505200"/>
          </a:xfrm>
        </p:spPr>
        <p:txBody>
          <a:bodyPr/>
          <a:lstStyle/>
          <a:p>
            <a:r>
              <a:rPr lang="en-US" dirty="0" smtClean="0"/>
              <a:t>Business of Yesterday = Brands as a product</a:t>
            </a:r>
            <a:br>
              <a:rPr lang="en-US" dirty="0" smtClean="0"/>
            </a:br>
            <a:r>
              <a:rPr lang="en-US" dirty="0" smtClean="0"/>
              <a:t>Built on traditional advertising and driven by attitudes (Coke)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Business of Today = Brand as an experience built on design and technology driven by actions (Nike)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Businesses of Tomorrow = Brand as a cult (evangelists like Apple’s Guy Kawasaki) Driven by a belief (Tesla)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0927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152400"/>
            <a:ext cx="7086600" cy="914400"/>
          </a:xfrm>
        </p:spPr>
        <p:txBody>
          <a:bodyPr/>
          <a:lstStyle/>
          <a:p>
            <a:r>
              <a:rPr lang="en-US" dirty="0" smtClean="0"/>
              <a:t>Transition of business </a:t>
            </a:r>
            <a:r>
              <a:rPr lang="en-US" dirty="0"/>
              <a:t>&amp;</a:t>
            </a:r>
            <a:r>
              <a:rPr lang="en-US" dirty="0" smtClean="0"/>
              <a:t> brands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02489"/>
            <a:ext cx="7086600" cy="5555511"/>
          </a:xfrm>
        </p:spPr>
        <p:txBody>
          <a:bodyPr/>
          <a:lstStyle/>
          <a:p>
            <a:r>
              <a:rPr lang="en-US" sz="2400" dirty="0" smtClean="0"/>
              <a:t>Selling products is a race to less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Selling experiences is a race to growth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Selling a belief (cult) is a race to the future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2672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Business strategy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usiness strategy presentation" id="{ED5ABC21-7FB7-4DDD-9718-8DA2AA697D56}" vid="{F8E3C4A9-47A2-4AC2-80F0-46F4B71A13C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998</TotalTime>
  <Words>571</Words>
  <Application>Microsoft Office PowerPoint</Application>
  <PresentationFormat>On-screen Show (4:3)</PresentationFormat>
  <Paragraphs>114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Times New Roman</vt:lpstr>
      <vt:lpstr>Wingdings</vt:lpstr>
      <vt:lpstr>Business strategy presentation</vt:lpstr>
      <vt:lpstr>Introduction</vt:lpstr>
      <vt:lpstr>Tyranny of the Urgent</vt:lpstr>
      <vt:lpstr>Journey of Innovation to Disruption</vt:lpstr>
      <vt:lpstr>New Generation of Leaders </vt:lpstr>
      <vt:lpstr>Pave The Path Forward</vt:lpstr>
      <vt:lpstr>Boldness &amp; Disruption </vt:lpstr>
      <vt:lpstr>Stephen Covey Quote</vt:lpstr>
      <vt:lpstr>Transition of business &amp; brands</vt:lpstr>
      <vt:lpstr>Transition of business &amp; brands II</vt:lpstr>
      <vt:lpstr>Brand Tribes</vt:lpstr>
      <vt:lpstr>Friction vs Frictionless</vt:lpstr>
      <vt:lpstr>Friction vs Frictionless II</vt:lpstr>
      <vt:lpstr>Amazon Removes Friction </vt:lpstr>
      <vt:lpstr>Friction vs Frictionless IV</vt:lpstr>
      <vt:lpstr>Advertising Models – Old vs New</vt:lpstr>
      <vt:lpstr>Power Shift in Favor of Consumers</vt:lpstr>
      <vt:lpstr>Personalized Messaging &amp; Expectations</vt:lpstr>
      <vt:lpstr>Give Yourself Time to Think</vt:lpstr>
      <vt:lpstr>Research &amp; Development</vt:lpstr>
      <vt:lpstr>Use Your Time Wisely</vt:lpstr>
      <vt:lpstr>Chicken &amp; The Pig</vt:lpstr>
      <vt:lpstr>Roller Coaster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Determined Disruption</dc:title>
  <dc:creator>Tim</dc:creator>
  <cp:lastModifiedBy>Tim</cp:lastModifiedBy>
  <cp:revision>118</cp:revision>
  <cp:lastPrinted>2018-05-04T22:53:02Z</cp:lastPrinted>
  <dcterms:created xsi:type="dcterms:W3CDTF">2018-05-04T15:37:57Z</dcterms:created>
  <dcterms:modified xsi:type="dcterms:W3CDTF">2018-05-08T21:40:56Z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InternalTags">
    <vt:lpwstr/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LocMarketGroupTiers">
    <vt:lpwstr>,t:Tier 1,t:Tier 2,t:Tier 3,</vt:lpwstr>
  </property>
</Properties>
</file>